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Old Standard TT" panose="020B0604020202020204" charset="0"/>
      <p:regular r:id="rId14"/>
      <p:bold r:id="rId15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1520" y="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- introductions (Amy Jo will start us off)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287c5ba4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287c5ba4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Amy Jo is talking tech - Mariel is talking no tech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6f90357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6f90357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035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035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2f760238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2f760238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Amy Jo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31c4238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31c4238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6f90357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6f90357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Amy Jo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6f90357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6f90357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Niki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90357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90357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Mariel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287c5ba4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287c5ba4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Niki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287c5ba4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287c5ba4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Amy Jo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640500"/>
            <a:ext cx="196800" cy="195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779650"/>
            <a:ext cx="8354700" cy="16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Connected with Children and Families: Through Technology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84700" y="39692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Educator Support Office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UNC Charlotte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2508" y="727112"/>
            <a:ext cx="8655221" cy="4372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" sz="1800" dirty="0">
                <a:solidFill>
                  <a:srgbClr val="000000"/>
                </a:solidFill>
                <a:latin typeface="Old Standard TT" panose="020B0604020202020204" charset="0"/>
              </a:rPr>
              <a:t>Using Technology</a:t>
            </a:r>
            <a:endParaRPr sz="1800" dirty="0">
              <a:solidFill>
                <a:srgbClr val="000000"/>
              </a:solidFill>
              <a:latin typeface="Old Standard TT" panose="020B0604020202020204" charset="0"/>
            </a:endParaRPr>
          </a:p>
          <a:p>
            <a:pPr lvl="1" indent="-33020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000000"/>
                </a:solidFill>
                <a:latin typeface="Old Standard TT" panose="020B0604020202020204" charset="0"/>
              </a:rPr>
              <a:t>Zoom meetings</a:t>
            </a:r>
            <a:endParaRPr sz="1800" dirty="0">
              <a:solidFill>
                <a:srgbClr val="000000"/>
              </a:solidFill>
              <a:latin typeface="Old Standard TT" panose="020B0604020202020204" charset="0"/>
            </a:endParaRPr>
          </a:p>
          <a:p>
            <a:pPr lvl="1" indent="-33020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000000"/>
                </a:solidFill>
                <a:latin typeface="Old Standard TT" panose="020B0604020202020204" charset="0"/>
              </a:rPr>
              <a:t>Apps (Class DoJo, Marco Polo, Google Duo, Walkie Talkie(iPhone only), Flipgrid, Remind, Seesaw)</a:t>
            </a:r>
            <a:endParaRPr sz="1800" dirty="0">
              <a:solidFill>
                <a:srgbClr val="000000"/>
              </a:solidFill>
              <a:latin typeface="Old Standard TT" panose="020B0604020202020204" charset="0"/>
            </a:endParaRPr>
          </a:p>
          <a:p>
            <a:pPr lvl="1" indent="-33020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000000"/>
                </a:solidFill>
                <a:latin typeface="Old Standard TT" panose="020B0604020202020204" charset="0"/>
              </a:rPr>
              <a:t>Sending videos to children, phone calls, voicemails</a:t>
            </a:r>
            <a:endParaRPr sz="1800" dirty="0">
              <a:solidFill>
                <a:srgbClr val="000000"/>
              </a:solidFill>
              <a:latin typeface="Old Standard TT" panose="020B0604020202020204" charset="0"/>
            </a:endParaRPr>
          </a:p>
          <a:p>
            <a:pPr marL="0" lvl="0" indent="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Old Standard TT" panose="020B0604020202020204" charset="0"/>
              <a:ea typeface="Arial"/>
              <a:cs typeface="Arial"/>
              <a:sym typeface="Arial"/>
            </a:endParaRPr>
          </a:p>
          <a:p>
            <a:pPr marL="12700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" sz="1800" dirty="0">
                <a:solidFill>
                  <a:srgbClr val="000000"/>
                </a:solidFill>
                <a:latin typeface="Old Standard TT" panose="020B0604020202020204" charset="0"/>
              </a:rPr>
              <a:t>No Tech </a:t>
            </a:r>
            <a:endParaRPr sz="1800" dirty="0">
              <a:solidFill>
                <a:srgbClr val="000000"/>
              </a:solidFill>
              <a:latin typeface="Old Standard TT" panose="020B0604020202020204" charset="0"/>
            </a:endParaRPr>
          </a:p>
          <a:p>
            <a:pPr marL="869950" lvl="1" indent="-28575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000000"/>
                </a:solidFill>
                <a:latin typeface="Old Standard TT" panose="020B0604020202020204" charset="0"/>
              </a:rPr>
              <a:t>Sending home materials</a:t>
            </a:r>
            <a:endParaRPr sz="1800" dirty="0">
              <a:solidFill>
                <a:srgbClr val="000000"/>
              </a:solidFill>
              <a:latin typeface="Old Standard TT" panose="020B0604020202020204" charset="0"/>
            </a:endParaRPr>
          </a:p>
          <a:p>
            <a:pPr marL="869950" lvl="1" indent="-28575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000000"/>
                </a:solidFill>
                <a:latin typeface="Old Standard TT" panose="020B0604020202020204" charset="0"/>
              </a:rPr>
              <a:t>Sending postcard</a:t>
            </a:r>
            <a:r>
              <a:rPr lang="en-US" sz="1800" dirty="0">
                <a:solidFill>
                  <a:srgbClr val="000000"/>
                </a:solidFill>
                <a:latin typeface="Old Standard TT" panose="020B0604020202020204" charset="0"/>
              </a:rPr>
              <a:t>s</a:t>
            </a:r>
            <a:r>
              <a:rPr lang="en" sz="1800" dirty="0">
                <a:solidFill>
                  <a:srgbClr val="000000"/>
                </a:solidFill>
                <a:latin typeface="Old Standard TT" panose="020B0604020202020204" charset="0"/>
              </a:rPr>
              <a:t> or </a:t>
            </a:r>
            <a:r>
              <a:rPr lang="en-US" sz="1800" dirty="0">
                <a:solidFill>
                  <a:srgbClr val="000000"/>
                </a:solidFill>
                <a:latin typeface="Old Standard TT" panose="020B0604020202020204" charset="0"/>
              </a:rPr>
              <a:t>shorthand</a:t>
            </a:r>
            <a:r>
              <a:rPr lang="en" sz="1800" dirty="0">
                <a:solidFill>
                  <a:srgbClr val="000000"/>
                </a:solidFill>
                <a:latin typeface="Old Standard TT" panose="020B0604020202020204" charset="0"/>
              </a:rPr>
              <a:t> written letters</a:t>
            </a:r>
            <a:endParaRPr sz="1800" dirty="0">
              <a:solidFill>
                <a:srgbClr val="000000"/>
              </a:solidFill>
              <a:latin typeface="Old Standard TT" panose="020B0604020202020204" charset="0"/>
            </a:endParaRPr>
          </a:p>
          <a:p>
            <a:pPr marL="869950" lvl="1" indent="-28575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000000"/>
                </a:solidFill>
                <a:latin typeface="Old Standard TT" panose="020B0604020202020204" charset="0"/>
              </a:rPr>
              <a:t>Sending learning packag</a:t>
            </a:r>
            <a:r>
              <a:rPr lang="en-US" sz="1800" dirty="0">
                <a:solidFill>
                  <a:srgbClr val="000000"/>
                </a:solidFill>
                <a:latin typeface="Old Standard TT" panose="020B0604020202020204" charset="0"/>
              </a:rPr>
              <a:t>es</a:t>
            </a:r>
            <a:r>
              <a:rPr lang="en" sz="1800" dirty="0">
                <a:solidFill>
                  <a:srgbClr val="000000"/>
                </a:solidFill>
                <a:latin typeface="Old Standard TT" panose="020B0604020202020204" charset="0"/>
              </a:rPr>
              <a:t> with differentiated activities for the children (based on assessment data). </a:t>
            </a:r>
            <a:r>
              <a:rPr lang="en-US" sz="1800" dirty="0">
                <a:solidFill>
                  <a:srgbClr val="000000"/>
                </a:solidFill>
                <a:latin typeface="Old Standard TT" panose="020B0604020202020204" charset="0"/>
              </a:rPr>
              <a:t>D</a:t>
            </a:r>
            <a:r>
              <a:rPr lang="en" sz="1800" dirty="0">
                <a:solidFill>
                  <a:srgbClr val="000000"/>
                </a:solidFill>
                <a:latin typeface="Old Standard TT" panose="020B0604020202020204" charset="0"/>
              </a:rPr>
              <a:t>elivering them at home?</a:t>
            </a:r>
            <a:endParaRPr sz="1800" dirty="0">
              <a:solidFill>
                <a:srgbClr val="000000"/>
              </a:solidFill>
              <a:latin typeface="Old Standard TT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147566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Strategies for Connecting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l="5516" r="5507"/>
          <a:stretch/>
        </p:blipFill>
        <p:spPr>
          <a:xfrm>
            <a:off x="21650" y="0"/>
            <a:ext cx="4576349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/>
          <p:cNvPicPr preferRelativeResize="0"/>
          <p:nvPr/>
        </p:nvPicPr>
        <p:blipFill rotWithShape="1">
          <a:blip r:embed="rId4">
            <a:alphaModFix/>
          </a:blip>
          <a:srcRect l="14448" r="14448"/>
          <a:stretch/>
        </p:blipFill>
        <p:spPr>
          <a:xfrm>
            <a:off x="4576350" y="0"/>
            <a:ext cx="4567650" cy="51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704150" y="5726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Welcome!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so happy you are here.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69326" y="1169846"/>
            <a:ext cx="8920435" cy="39529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23850">
              <a:buClr>
                <a:srgbClr val="000000"/>
              </a:buClr>
              <a:buSzPts val="1500"/>
            </a:pPr>
            <a:r>
              <a:rPr lang="en" sz="1800" dirty="0">
                <a:solidFill>
                  <a:srgbClr val="000000"/>
                </a:solidFill>
              </a:rPr>
              <a:t>If the number of participants allow, we’ll have brief introductions.</a:t>
            </a:r>
            <a:endParaRPr sz="1800" dirty="0">
              <a:solidFill>
                <a:srgbClr val="000000"/>
              </a:solidFill>
            </a:endParaRPr>
          </a:p>
          <a:p>
            <a:pPr marL="742950" indent="-285750"/>
            <a:endParaRPr sz="1800" dirty="0">
              <a:solidFill>
                <a:srgbClr val="000000"/>
              </a:solidFill>
            </a:endParaRPr>
          </a:p>
          <a:p>
            <a:pPr indent="-323850">
              <a:buClr>
                <a:srgbClr val="000000"/>
              </a:buClr>
              <a:buSzPts val="1500"/>
            </a:pPr>
            <a:r>
              <a:rPr lang="en" sz="1800" dirty="0">
                <a:solidFill>
                  <a:srgbClr val="000000"/>
                </a:solidFill>
              </a:rPr>
              <a:t>Mute yourself when not talking so we don’t all hear each other’s background noises.</a:t>
            </a:r>
            <a:endParaRPr sz="1800" dirty="0">
              <a:solidFill>
                <a:srgbClr val="000000"/>
              </a:solidFill>
            </a:endParaRPr>
          </a:p>
          <a:p>
            <a:pPr marL="742950" indent="-285750"/>
            <a:endParaRPr sz="1800" dirty="0">
              <a:solidFill>
                <a:srgbClr val="000000"/>
              </a:solidFill>
            </a:endParaRPr>
          </a:p>
          <a:p>
            <a:pPr indent="-323850">
              <a:buClr>
                <a:srgbClr val="000000"/>
              </a:buClr>
              <a:buSzPts val="1500"/>
            </a:pPr>
            <a:r>
              <a:rPr lang="en" sz="1800" dirty="0">
                <a:solidFill>
                  <a:srgbClr val="000000"/>
                </a:solidFill>
              </a:rPr>
              <a:t>Try not to talk over others (it’s easy to do with this platform)- to assist with this, physically raise your hand if you have your video on, or use the “raise your hand” feature in the chat box.</a:t>
            </a:r>
            <a:endParaRPr sz="1800" dirty="0">
              <a:solidFill>
                <a:srgbClr val="000000"/>
              </a:solidFill>
            </a:endParaRPr>
          </a:p>
          <a:p>
            <a:pPr marL="742950" indent="-285750"/>
            <a:endParaRPr sz="1800" dirty="0">
              <a:solidFill>
                <a:srgbClr val="000000"/>
              </a:solidFill>
            </a:endParaRPr>
          </a:p>
          <a:p>
            <a:pPr indent="-323850">
              <a:buClr>
                <a:srgbClr val="000000"/>
              </a:buClr>
              <a:buSzPts val="1500"/>
            </a:pPr>
            <a:r>
              <a:rPr lang="en" sz="1800" dirty="0">
                <a:solidFill>
                  <a:srgbClr val="000000"/>
                </a:solidFill>
              </a:rPr>
              <a:t>If you have access to the video feature, please turn it on so we can </a:t>
            </a:r>
            <a:r>
              <a:rPr lang="en-US" sz="1800" dirty="0">
                <a:solidFill>
                  <a:srgbClr val="000000"/>
                </a:solidFill>
              </a:rPr>
              <a:t>all see one another.</a:t>
            </a:r>
            <a:r>
              <a:rPr lang="en" sz="1800" dirty="0">
                <a:solidFill>
                  <a:srgbClr val="000000"/>
                </a:solidFill>
              </a:rPr>
              <a:t>  </a:t>
            </a:r>
            <a:r>
              <a:rPr lang="en-US" sz="1800" dirty="0">
                <a:solidFill>
                  <a:srgbClr val="000000"/>
                </a:solidFill>
              </a:rPr>
              <a:t>Seeing faces really helps to strengthen our connection. </a:t>
            </a:r>
            <a:r>
              <a:rPr lang="en" sz="1800" dirty="0">
                <a:solidFill>
                  <a:srgbClr val="000000"/>
                </a:solidFill>
              </a:rPr>
              <a:t>If you do this, be aware that your video is on and that everyone can see you.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00772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Zoom Etiquette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Connected Series Announcements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Keep conversation open and real  - let’s plan on this hour to be a sharing of information that is as positive as possible.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We are recording the Staying Connected Series. Each recording will be added to the Early Educator Support website.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After this session, we will send out this powerpoint and your completion certificate for one c</a:t>
            </a:r>
            <a:r>
              <a:rPr lang="en-US"/>
              <a:t>ontact</a:t>
            </a:r>
            <a:r>
              <a:rPr lang="en"/>
              <a:t> </a:t>
            </a:r>
            <a:r>
              <a:rPr lang="en" dirty="0"/>
              <a:t>hour. For those educators with an SPII license, this can be used toward your required renewal credits.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169750" y="1440175"/>
            <a:ext cx="4217700" cy="12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Discussion Topics:</a:t>
            </a:r>
            <a:endParaRPr sz="360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944925" y="42132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How are you Connecting with Children and Families? How is it going so far?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Importance of Connection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Activities, Ideas, Appropriateness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 dirty="0"/>
              <a:t>Strategies for Connecting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338000" cy="10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Connecting with Children and Families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620200"/>
            <a:ext cx="3999900" cy="29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800" dirty="0"/>
              <a:t>What have you tried so far?</a:t>
            </a:r>
            <a:endParaRPr sz="1800" dirty="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800" dirty="0"/>
              <a:t>What is working/not working?</a:t>
            </a:r>
            <a:endParaRPr sz="1800" dirty="0"/>
          </a:p>
          <a:p>
            <a:pPr marL="457200" lvl="0" indent="-330200" algn="l" rtl="0">
              <a:spcBef>
                <a:spcPts val="1600"/>
              </a:spcBef>
              <a:spcAft>
                <a:spcPts val="1600"/>
              </a:spcAft>
              <a:buSzPts val="1600"/>
              <a:buAutoNum type="arabicPeriod"/>
            </a:pPr>
            <a:r>
              <a:rPr lang="en" sz="1800" dirty="0"/>
              <a:t>What support do you need?</a:t>
            </a:r>
            <a:endParaRPr sz="1800" dirty="0"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l="20719" r="20719"/>
          <a:stretch/>
        </p:blipFill>
        <p:spPr>
          <a:xfrm>
            <a:off x="4705150" y="342525"/>
            <a:ext cx="2035800" cy="195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 rotWithShape="1">
          <a:blip r:embed="rId4">
            <a:alphaModFix/>
          </a:blip>
          <a:srcRect l="15068" r="15075"/>
          <a:stretch/>
        </p:blipFill>
        <p:spPr>
          <a:xfrm>
            <a:off x="6796500" y="346888"/>
            <a:ext cx="2035800" cy="194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 rotWithShape="1">
          <a:blip r:embed="rId5">
            <a:alphaModFix/>
          </a:blip>
          <a:srcRect l="7374" r="7366"/>
          <a:stretch/>
        </p:blipFill>
        <p:spPr>
          <a:xfrm>
            <a:off x="4705200" y="2336175"/>
            <a:ext cx="4127099" cy="242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163868" y="1057619"/>
            <a:ext cx="8869962" cy="3964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23850">
              <a:lnSpc>
                <a:spcPct val="100000"/>
              </a:lnSpc>
              <a:buClr>
                <a:srgbClr val="000000"/>
              </a:buClr>
              <a:buSzPts val="1500"/>
            </a:pPr>
            <a:r>
              <a:rPr lang="en" sz="1800" dirty="0">
                <a:solidFill>
                  <a:srgbClr val="000000"/>
                </a:solidFill>
              </a:rPr>
              <a:t>Supports children who are missing classmates and teachers</a:t>
            </a:r>
            <a:endParaRPr sz="1800" dirty="0">
              <a:solidFill>
                <a:srgbClr val="000000"/>
              </a:solidFill>
            </a:endParaRPr>
          </a:p>
          <a:p>
            <a:pPr marL="742950" indent="-285750">
              <a:lnSpc>
                <a:spcPct val="100000"/>
              </a:lnSpc>
            </a:pPr>
            <a:endParaRPr sz="1800" dirty="0">
              <a:solidFill>
                <a:srgbClr val="000000"/>
              </a:solidFill>
            </a:endParaRPr>
          </a:p>
          <a:p>
            <a:pPr indent="-323850">
              <a:lnSpc>
                <a:spcPct val="100000"/>
              </a:lnSpc>
              <a:buClr>
                <a:srgbClr val="000000"/>
              </a:buClr>
              <a:buSzPts val="1500"/>
            </a:pPr>
            <a:r>
              <a:rPr lang="en" sz="1800" dirty="0">
                <a:solidFill>
                  <a:srgbClr val="000000"/>
                </a:solidFill>
              </a:rPr>
              <a:t>Provides children/families with feelings of normalcy</a:t>
            </a:r>
            <a:endParaRPr sz="1800" dirty="0">
              <a:solidFill>
                <a:srgbClr val="000000"/>
              </a:solidFill>
            </a:endParaRPr>
          </a:p>
          <a:p>
            <a:pPr marL="742950" indent="-285750">
              <a:lnSpc>
                <a:spcPct val="100000"/>
              </a:lnSpc>
            </a:pPr>
            <a:endParaRPr sz="1800" dirty="0">
              <a:solidFill>
                <a:srgbClr val="000000"/>
              </a:solidFill>
            </a:endParaRPr>
          </a:p>
          <a:p>
            <a:pPr indent="-323850">
              <a:lnSpc>
                <a:spcPct val="100000"/>
              </a:lnSpc>
              <a:buClr>
                <a:srgbClr val="000000"/>
              </a:buClr>
              <a:buSzPts val="1500"/>
            </a:pPr>
            <a:r>
              <a:rPr lang="en" sz="1800" dirty="0">
                <a:solidFill>
                  <a:srgbClr val="000000"/>
                </a:solidFill>
              </a:rPr>
              <a:t>Shows children/families that we care</a:t>
            </a:r>
            <a:endParaRPr sz="1800" dirty="0">
              <a:solidFill>
                <a:srgbClr val="000000"/>
              </a:solidFill>
            </a:endParaRPr>
          </a:p>
          <a:p>
            <a:pPr marL="742950" indent="-285750">
              <a:lnSpc>
                <a:spcPct val="100000"/>
              </a:lnSpc>
            </a:pPr>
            <a:endParaRPr sz="1800" dirty="0">
              <a:solidFill>
                <a:srgbClr val="000000"/>
              </a:solidFill>
            </a:endParaRPr>
          </a:p>
          <a:p>
            <a:pPr indent="-323850">
              <a:lnSpc>
                <a:spcPct val="100000"/>
              </a:lnSpc>
              <a:buClr>
                <a:srgbClr val="000000"/>
              </a:buClr>
              <a:buSzPts val="1500"/>
            </a:pPr>
            <a:r>
              <a:rPr lang="en" sz="1800" dirty="0">
                <a:solidFill>
                  <a:srgbClr val="000000"/>
                </a:solidFill>
              </a:rPr>
              <a:t>Supports children and families in their adjustment to remote learning/interactions</a:t>
            </a:r>
            <a:endParaRPr sz="1800" dirty="0">
              <a:solidFill>
                <a:srgbClr val="000000"/>
              </a:solidFill>
            </a:endParaRPr>
          </a:p>
          <a:p>
            <a:pPr indent="0">
              <a:lnSpc>
                <a:spcPct val="100000"/>
              </a:lnSpc>
              <a:buNone/>
            </a:pPr>
            <a:endParaRPr sz="1800" dirty="0">
              <a:solidFill>
                <a:srgbClr val="000000"/>
              </a:solidFill>
            </a:endParaRPr>
          </a:p>
          <a:p>
            <a:pPr indent="-323850">
              <a:lnSpc>
                <a:spcPct val="100000"/>
              </a:lnSpc>
              <a:buClr>
                <a:srgbClr val="000000"/>
              </a:buClr>
              <a:buSzPts val="1500"/>
            </a:pPr>
            <a:r>
              <a:rPr lang="en" sz="1800" dirty="0">
                <a:solidFill>
                  <a:srgbClr val="000000"/>
                </a:solidFill>
              </a:rPr>
              <a:t>Provides teachers with feelings of normalcy</a:t>
            </a:r>
            <a:endParaRPr sz="1800" dirty="0">
              <a:solidFill>
                <a:srgbClr val="000000"/>
              </a:solidFill>
            </a:endParaRPr>
          </a:p>
          <a:p>
            <a:pPr marL="742950" indent="-285750">
              <a:lnSpc>
                <a:spcPct val="100000"/>
              </a:lnSpc>
            </a:pPr>
            <a:endParaRPr sz="1800" dirty="0">
              <a:solidFill>
                <a:srgbClr val="000000"/>
              </a:solidFill>
            </a:endParaRPr>
          </a:p>
          <a:p>
            <a:pPr indent="-323850">
              <a:lnSpc>
                <a:spcPct val="100000"/>
              </a:lnSpc>
              <a:buClr>
                <a:srgbClr val="000000"/>
              </a:buClr>
              <a:buSzPts val="1500"/>
            </a:pPr>
            <a:r>
              <a:rPr lang="en" sz="1800" dirty="0">
                <a:solidFill>
                  <a:srgbClr val="000000"/>
                </a:solidFill>
              </a:rPr>
              <a:t>It is an effective way for teachers to be aware of families’ needs, struggles, etc.</a:t>
            </a:r>
            <a:endParaRPr sz="1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</a:pPr>
            <a:endParaRPr sz="1800" dirty="0">
              <a:solidFill>
                <a:srgbClr val="000000"/>
              </a:solidFill>
            </a:endParaRPr>
          </a:p>
          <a:p>
            <a:pPr indent="-323850">
              <a:lnSpc>
                <a:spcPct val="100000"/>
              </a:lnSpc>
              <a:buClr>
                <a:srgbClr val="000000"/>
              </a:buClr>
              <a:buSzPts val="1500"/>
            </a:pPr>
            <a:r>
              <a:rPr lang="en" sz="1800" dirty="0">
                <a:solidFill>
                  <a:srgbClr val="000000"/>
                </a:solidFill>
              </a:rPr>
              <a:t>It is an opportunity to work on skills that the children need support on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257736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Importance of Connection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207933" y="1145756"/>
            <a:ext cx="9178437" cy="4037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04800">
              <a:lnSpc>
                <a:spcPct val="100000"/>
              </a:lnSpc>
              <a:buClr>
                <a:srgbClr val="000000"/>
              </a:buClr>
              <a:buSzPts val="1200"/>
            </a:pPr>
            <a:r>
              <a:rPr lang="en" sz="1800" dirty="0">
                <a:solidFill>
                  <a:srgbClr val="000000"/>
                </a:solidFill>
              </a:rPr>
              <a:t>Morning meeting</a:t>
            </a:r>
            <a:endParaRPr sz="1800" dirty="0">
              <a:solidFill>
                <a:srgbClr val="000000"/>
              </a:solidFill>
            </a:endParaRPr>
          </a:p>
          <a:p>
            <a:pPr marL="742950" indent="-285750">
              <a:lnSpc>
                <a:spcPct val="100000"/>
              </a:lnSpc>
            </a:pPr>
            <a:endParaRPr sz="1800" dirty="0">
              <a:solidFill>
                <a:srgbClr val="000000"/>
              </a:solidFill>
            </a:endParaRPr>
          </a:p>
          <a:p>
            <a:pPr indent="-304800">
              <a:lnSpc>
                <a:spcPct val="100000"/>
              </a:lnSpc>
              <a:buClr>
                <a:srgbClr val="000000"/>
              </a:buClr>
              <a:buSzPts val="1200"/>
            </a:pPr>
            <a:r>
              <a:rPr lang="en" sz="1800" dirty="0">
                <a:solidFill>
                  <a:srgbClr val="000000"/>
                </a:solidFill>
              </a:rPr>
              <a:t>Sing songs/Fingerplays/Read books</a:t>
            </a:r>
            <a:endParaRPr sz="1800" dirty="0">
              <a:solidFill>
                <a:srgbClr val="000000"/>
              </a:solidFill>
            </a:endParaRPr>
          </a:p>
          <a:p>
            <a:pPr marL="742950" indent="-285750">
              <a:lnSpc>
                <a:spcPct val="100000"/>
              </a:lnSpc>
            </a:pPr>
            <a:endParaRPr sz="1800" dirty="0">
              <a:solidFill>
                <a:srgbClr val="000000"/>
              </a:solidFill>
            </a:endParaRPr>
          </a:p>
          <a:p>
            <a:pPr indent="-304800">
              <a:lnSpc>
                <a:spcPct val="100000"/>
              </a:lnSpc>
              <a:buClr>
                <a:srgbClr val="000000"/>
              </a:buClr>
              <a:buSzPts val="1200"/>
            </a:pPr>
            <a:r>
              <a:rPr lang="en" sz="1800" dirty="0">
                <a:solidFill>
                  <a:srgbClr val="000000"/>
                </a:solidFill>
              </a:rPr>
              <a:t>Show and share  or virtual dress up time</a:t>
            </a:r>
            <a:endParaRPr sz="1800" dirty="0">
              <a:solidFill>
                <a:srgbClr val="000000"/>
              </a:solidFill>
            </a:endParaRPr>
          </a:p>
          <a:p>
            <a:pPr marL="742950" indent="-285750">
              <a:lnSpc>
                <a:spcPct val="100000"/>
              </a:lnSpc>
            </a:pPr>
            <a:endParaRPr sz="1800" dirty="0">
              <a:solidFill>
                <a:srgbClr val="000000"/>
              </a:solidFill>
            </a:endParaRPr>
          </a:p>
          <a:p>
            <a:pPr indent="-304800">
              <a:lnSpc>
                <a:spcPct val="100000"/>
              </a:lnSpc>
              <a:buClr>
                <a:srgbClr val="000000"/>
              </a:buClr>
              <a:buSzPts val="1200"/>
            </a:pPr>
            <a:r>
              <a:rPr lang="en" sz="1800" dirty="0">
                <a:solidFill>
                  <a:srgbClr val="000000"/>
                </a:solidFill>
              </a:rPr>
              <a:t>Lunch together</a:t>
            </a:r>
            <a:endParaRPr sz="1800" dirty="0">
              <a:solidFill>
                <a:srgbClr val="000000"/>
              </a:solidFill>
            </a:endParaRPr>
          </a:p>
          <a:p>
            <a:pPr marL="742950" indent="-285750">
              <a:lnSpc>
                <a:spcPct val="100000"/>
              </a:lnSpc>
            </a:pPr>
            <a:endParaRPr sz="1800" dirty="0">
              <a:solidFill>
                <a:srgbClr val="000000"/>
              </a:solidFill>
            </a:endParaRPr>
          </a:p>
          <a:p>
            <a:pPr indent="-304800">
              <a:lnSpc>
                <a:spcPct val="100000"/>
              </a:lnSpc>
              <a:buClr>
                <a:srgbClr val="000000"/>
              </a:buClr>
              <a:buSzPts val="1200"/>
            </a:pPr>
            <a:r>
              <a:rPr lang="en" sz="1800" dirty="0">
                <a:solidFill>
                  <a:srgbClr val="000000"/>
                </a:solidFill>
              </a:rPr>
              <a:t>Walks outside; send pics(collages)through apps</a:t>
            </a:r>
            <a:endParaRPr sz="1800" dirty="0">
              <a:solidFill>
                <a:srgbClr val="000000"/>
              </a:solidFill>
            </a:endParaRPr>
          </a:p>
          <a:p>
            <a:pPr marL="742950" indent="-285750">
              <a:lnSpc>
                <a:spcPct val="100000"/>
              </a:lnSpc>
            </a:pPr>
            <a:endParaRPr sz="1800" dirty="0">
              <a:solidFill>
                <a:srgbClr val="000000"/>
              </a:solidFill>
            </a:endParaRPr>
          </a:p>
          <a:p>
            <a:pPr indent="-304800">
              <a:lnSpc>
                <a:spcPct val="100000"/>
              </a:lnSpc>
              <a:buClr>
                <a:srgbClr val="000000"/>
              </a:buClr>
              <a:buSzPts val="1200"/>
            </a:pPr>
            <a:r>
              <a:rPr lang="en" sz="1800" dirty="0">
                <a:solidFill>
                  <a:srgbClr val="000000"/>
                </a:solidFill>
              </a:rPr>
              <a:t>Creating a family hand washing song w/ parents and share w/ teacher/classmates </a:t>
            </a:r>
            <a:endParaRPr sz="1800" dirty="0">
              <a:solidFill>
                <a:srgbClr val="000000"/>
              </a:solidFill>
            </a:endParaRPr>
          </a:p>
          <a:p>
            <a:pPr marL="742950" indent="-285750">
              <a:lnSpc>
                <a:spcPct val="100000"/>
              </a:lnSpc>
            </a:pPr>
            <a:endParaRPr sz="1800" dirty="0">
              <a:solidFill>
                <a:srgbClr val="000000"/>
              </a:solidFill>
            </a:endParaRPr>
          </a:p>
          <a:p>
            <a:pPr indent="-304800">
              <a:lnSpc>
                <a:spcPct val="100000"/>
              </a:lnSpc>
              <a:buClr>
                <a:srgbClr val="000000"/>
              </a:buClr>
              <a:buSzPts val="1200"/>
            </a:pPr>
            <a:r>
              <a:rPr lang="en" sz="1800" dirty="0">
                <a:solidFill>
                  <a:srgbClr val="000000"/>
                </a:solidFill>
              </a:rPr>
              <a:t>Talk about feelings, emotions, fears, hopes, etc.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22717" y="356889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Activity/Connection Ideas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165252" y="1276045"/>
            <a:ext cx="8835525" cy="2370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30200">
              <a:lnSpc>
                <a:spcPct val="100000"/>
              </a:lnSpc>
              <a:buSzPts val="1600"/>
            </a:pPr>
            <a:r>
              <a:rPr lang="en" sz="1800" dirty="0"/>
              <a:t>Screen time - how much?</a:t>
            </a:r>
            <a:endParaRPr sz="1800" dirty="0"/>
          </a:p>
          <a:p>
            <a:pPr marL="742950" indent="-285750">
              <a:lnSpc>
                <a:spcPct val="100000"/>
              </a:lnSpc>
            </a:pPr>
            <a:endParaRPr sz="1800" dirty="0"/>
          </a:p>
          <a:p>
            <a:pPr indent="-330200">
              <a:lnSpc>
                <a:spcPct val="100000"/>
              </a:lnSpc>
              <a:buSzPts val="1600"/>
            </a:pPr>
            <a:r>
              <a:rPr lang="en" sz="1800" dirty="0"/>
              <a:t>Being mindful of other obligations (parents work/other family in the home)</a:t>
            </a:r>
            <a:endParaRPr sz="1800" dirty="0"/>
          </a:p>
          <a:p>
            <a:pPr marL="1200150" indent="-285750">
              <a:lnSpc>
                <a:spcPct val="100000"/>
              </a:lnSpc>
            </a:pPr>
            <a:endParaRPr sz="1800" dirty="0"/>
          </a:p>
          <a:p>
            <a:pPr indent="-330200">
              <a:lnSpc>
                <a:spcPct val="100000"/>
              </a:lnSpc>
              <a:buSzPts val="1600"/>
            </a:pPr>
            <a:r>
              <a:rPr lang="en" sz="1800" dirty="0"/>
              <a:t>Being mindful of data use or phone minutes (not everyone has unlimited minutes/data</a:t>
            </a:r>
            <a:r>
              <a:rPr lang="en" sz="1600" dirty="0"/>
              <a:t>)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Appropriateness of Using Technology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576</Words>
  <Application>Microsoft Office PowerPoint</Application>
  <PresentationFormat>On-screen Show (16:9)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Old Standard TT</vt:lpstr>
      <vt:lpstr>Arial</vt:lpstr>
      <vt:lpstr>Paperback</vt:lpstr>
      <vt:lpstr>Staying Connected with Children and Families: Through Technology</vt:lpstr>
      <vt:lpstr>Welcome!  We’re so happy you are here. </vt:lpstr>
      <vt:lpstr>Zoom Etiquette</vt:lpstr>
      <vt:lpstr>Staying Connected Series Announcements</vt:lpstr>
      <vt:lpstr>Discussion Topics:</vt:lpstr>
      <vt:lpstr>Connecting with Children and Families</vt:lpstr>
      <vt:lpstr>The Importance of Connection</vt:lpstr>
      <vt:lpstr>Activity/Connection Ideas</vt:lpstr>
      <vt:lpstr>Appropriateness of Using Technology</vt:lpstr>
      <vt:lpstr>Strategies for Connecting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Connected with Children and Families: Through Technology</dc:title>
  <dc:creator>Mariel</dc:creator>
  <cp:lastModifiedBy>Mariel Luza</cp:lastModifiedBy>
  <cp:revision>5</cp:revision>
  <dcterms:modified xsi:type="dcterms:W3CDTF">2020-04-14T13:59:15Z</dcterms:modified>
</cp:coreProperties>
</file>